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</p:sldMasterIdLst>
  <p:notesMasterIdLst>
    <p:notesMasterId r:id="rId4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2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309" r:id="rId30"/>
    <p:sldId id="299" r:id="rId31"/>
    <p:sldId id="300" r:id="rId32"/>
    <p:sldId id="301" r:id="rId33"/>
    <p:sldId id="302" r:id="rId34"/>
    <p:sldId id="303" r:id="rId35"/>
    <p:sldId id="304" r:id="rId36"/>
    <p:sldId id="306" r:id="rId37"/>
    <p:sldId id="307" r:id="rId38"/>
    <p:sldId id="270" r:id="rId3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3" autoAdjust="0"/>
    <p:restoredTop sz="94660"/>
  </p:normalViewPr>
  <p:slideViewPr>
    <p:cSldViewPr snapToGrid="0">
      <p:cViewPr varScale="1">
        <p:scale>
          <a:sx n="78" d="100"/>
          <a:sy n="78" d="100"/>
        </p:scale>
        <p:origin x="5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377A96FF-C2A0-4B3C-95B9-E65B42E3F88F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0CFE6F28-444E-4215-9E92-A8820BB4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04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902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359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163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40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532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166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556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96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338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7945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132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10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687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95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0904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19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768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7495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4114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69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238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560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497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3010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389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9147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330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769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8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980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510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66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72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02735" y="6492876"/>
            <a:ext cx="683517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02735" y="6492876"/>
            <a:ext cx="683517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40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02735" y="6492876"/>
            <a:ext cx="683517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81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5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EDC116F-70D7-4275-AFEB-83A83FD65499}" type="slidenum">
              <a:rPr lang="en-US" smtClean="0">
                <a:solidFill>
                  <a:srgbClr val="EFC68A"/>
                </a:solidFill>
              </a:rPr>
              <a:pPr/>
              <a:t>‹#›</a:t>
            </a:fld>
            <a:endParaRPr lang="en-US" dirty="0">
              <a:solidFill>
                <a:srgbClr val="EFC6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2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EDC116F-70D7-4275-AFEB-83A83FD65499}" type="slidenum">
              <a:rPr lang="en-US" smtClean="0">
                <a:solidFill>
                  <a:srgbClr val="EFC68A"/>
                </a:solidFill>
              </a:rPr>
              <a:pPr/>
              <a:t>‹#›</a:t>
            </a:fld>
            <a:endParaRPr lang="en-US" dirty="0">
              <a:solidFill>
                <a:srgbClr val="EFC6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EDC116F-70D7-4275-AFEB-83A83FD65499}" type="slidenum">
              <a:rPr lang="en-US" smtClean="0">
                <a:solidFill>
                  <a:srgbClr val="E2F3CC"/>
                </a:solidFill>
              </a:rPr>
              <a:pPr/>
              <a:t>‹#›</a:t>
            </a:fld>
            <a:endParaRPr lang="en-US" dirty="0">
              <a:solidFill>
                <a:srgbClr val="E2F3CC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0" y="5791201"/>
            <a:ext cx="1388752" cy="107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6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300" b="1" dirty="0"/>
              <a:t>Facilities Update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000" dirty="0"/>
              <a:t>Presented to: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600" b="1" dirty="0"/>
              <a:t>Garden Grove Unified School District</a:t>
            </a:r>
          </a:p>
          <a:p>
            <a:pPr marL="0" indent="0" algn="ctr">
              <a:buNone/>
            </a:pPr>
            <a:endParaRPr lang="en-US" sz="2600" b="1" dirty="0"/>
          </a:p>
          <a:p>
            <a:pPr marL="0" indent="0" algn="ctr">
              <a:buNone/>
            </a:pPr>
            <a:r>
              <a:rPr lang="en-US" sz="3600" b="1" dirty="0" smtClean="0"/>
              <a:t>Bond Oversight Committee  </a:t>
            </a:r>
            <a:endParaRPr lang="en-US" sz="3600" b="1" dirty="0"/>
          </a:p>
          <a:p>
            <a:pPr marL="0" indent="0" algn="ctr">
              <a:buNone/>
            </a:pPr>
            <a:r>
              <a:rPr lang="en-US" sz="2000" b="1" dirty="0" smtClean="0"/>
              <a:t>May 9</a:t>
            </a:r>
            <a:r>
              <a:rPr lang="en-US" sz="2000" b="1" baseline="30000" dirty="0" smtClean="0"/>
              <a:t>th</a:t>
            </a:r>
            <a:r>
              <a:rPr lang="en-US" sz="2000" b="1" dirty="0"/>
              <a:t>, 2017</a:t>
            </a:r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Presenters</a:t>
            </a:r>
            <a:r>
              <a:rPr lang="en-US" dirty="0"/>
              <a:t>:  Margie Brown and </a:t>
            </a:r>
            <a:r>
              <a:rPr lang="en-US" dirty="0" smtClean="0"/>
              <a:t>Kevin Heerschap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146" y="5600132"/>
            <a:ext cx="1219200" cy="125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7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6923" y="1134071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Los Amigos 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6075177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New electrical and low voltage pathways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Modernization &amp;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146" y="5600132"/>
            <a:ext cx="1219200" cy="1257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95" y="1503403"/>
            <a:ext cx="6061605" cy="45462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2784" y="6123544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74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7148" y="1134071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Santiago 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4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New HVAC and roofing</a:t>
            </a:r>
          </a:p>
          <a:p>
            <a:pPr algn="ctr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Modernization &amp;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146" y="5600132"/>
            <a:ext cx="1219200" cy="1257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474571"/>
            <a:ext cx="6019800" cy="4514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63" y="6010750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47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7148" y="1134071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Santiago 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4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New Water service</a:t>
            </a:r>
          </a:p>
          <a:p>
            <a:pPr algn="ctr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Modernization &amp;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146" y="5600132"/>
            <a:ext cx="1219200" cy="1257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05" y="1480749"/>
            <a:ext cx="6019800" cy="4514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63" y="6020524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2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6550" y="1134071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Garden Grove 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Don Wash Auditorium 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Modernization &amp;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146" y="5600132"/>
            <a:ext cx="1219200" cy="1257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08" y="1503403"/>
            <a:ext cx="6402078" cy="44005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63" y="6044400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56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0" y="762000"/>
            <a:ext cx="6019800" cy="5523174"/>
          </a:xfrm>
        </p:spPr>
        <p:txBody>
          <a:bodyPr>
            <a:normAutofit/>
          </a:bodyPr>
          <a:lstStyle/>
          <a:p>
            <a:pPr marL="914400" lvl="2" indent="0">
              <a:lnSpc>
                <a:spcPct val="140000"/>
              </a:lnSpc>
              <a:buClr>
                <a:srgbClr val="4A8CB4"/>
              </a:buClr>
              <a:buNone/>
            </a:pPr>
            <a:endParaRPr lang="en-US" sz="1800" b="1" dirty="0"/>
          </a:p>
          <a:p>
            <a:pPr lvl="1">
              <a:lnSpc>
                <a:spcPct val="150000"/>
              </a:lnSpc>
              <a:buClr>
                <a:srgbClr val="4A8CB4"/>
              </a:buClr>
            </a:pPr>
            <a:r>
              <a:rPr lang="en-US" sz="2200" b="1" dirty="0"/>
              <a:t>Seismic Projects</a:t>
            </a:r>
          </a:p>
          <a:p>
            <a:pPr lvl="2">
              <a:lnSpc>
                <a:spcPct val="150000"/>
              </a:lnSpc>
              <a:buClr>
                <a:srgbClr val="4A8CB4"/>
              </a:buClr>
            </a:pPr>
            <a:r>
              <a:rPr lang="en-US" sz="1800" dirty="0"/>
              <a:t> </a:t>
            </a:r>
            <a:r>
              <a:rPr lang="en-US" sz="1700" dirty="0"/>
              <a:t>La Quinta &amp; Pacifica High Schools</a:t>
            </a:r>
          </a:p>
          <a:p>
            <a:pPr lvl="1">
              <a:lnSpc>
                <a:spcPct val="150000"/>
              </a:lnSpc>
              <a:buClr>
                <a:srgbClr val="4A8CB4"/>
              </a:buClr>
            </a:pPr>
            <a:r>
              <a:rPr lang="en-US" sz="2200" b="1" dirty="0"/>
              <a:t>Stadium Upgrades</a:t>
            </a:r>
          </a:p>
          <a:p>
            <a:pPr lvl="2">
              <a:lnSpc>
                <a:spcPct val="150000"/>
              </a:lnSpc>
              <a:buClr>
                <a:srgbClr val="4A8CB4"/>
              </a:buClr>
            </a:pPr>
            <a:r>
              <a:rPr lang="en-US" sz="2000" dirty="0"/>
              <a:t>GGHS</a:t>
            </a:r>
          </a:p>
          <a:p>
            <a:pPr lvl="1">
              <a:lnSpc>
                <a:spcPct val="150000"/>
              </a:lnSpc>
              <a:buClr>
                <a:srgbClr val="4A8CB4"/>
              </a:buClr>
            </a:pPr>
            <a:r>
              <a:rPr lang="en-US" sz="2200" b="1" dirty="0"/>
              <a:t>Upcoming HVAC 2017</a:t>
            </a:r>
          </a:p>
          <a:p>
            <a:pPr lvl="2">
              <a:lnSpc>
                <a:spcPct val="150000"/>
              </a:lnSpc>
              <a:buClr>
                <a:srgbClr val="4A8CB4"/>
              </a:buClr>
            </a:pPr>
            <a:r>
              <a:rPr lang="en-US" sz="1900" dirty="0"/>
              <a:t>Hazard, Heritage, Rosita,</a:t>
            </a:r>
          </a:p>
          <a:p>
            <a:pPr marL="914400" lvl="2" indent="0">
              <a:lnSpc>
                <a:spcPct val="150000"/>
              </a:lnSpc>
              <a:buClr>
                <a:srgbClr val="4A8CB4"/>
              </a:buClr>
              <a:buNone/>
            </a:pPr>
            <a:r>
              <a:rPr lang="en-US" sz="1900" dirty="0"/>
              <a:t>    Wakeham &amp; Zeyen Elementary Schools</a:t>
            </a:r>
            <a:endParaRPr lang="en-US" sz="2200" b="1" dirty="0"/>
          </a:p>
          <a:p>
            <a:pPr lvl="1">
              <a:lnSpc>
                <a:spcPct val="150000"/>
              </a:lnSpc>
              <a:buClr>
                <a:srgbClr val="4A8CB4"/>
              </a:buClr>
            </a:pPr>
            <a:r>
              <a:rPr lang="en-US" sz="2000" b="1" dirty="0"/>
              <a:t>Projects in planning</a:t>
            </a:r>
          </a:p>
          <a:p>
            <a:pPr marL="914400" lvl="2" indent="0">
              <a:lnSpc>
                <a:spcPct val="150000"/>
              </a:lnSpc>
              <a:buClr>
                <a:srgbClr val="4A8CB4"/>
              </a:buClr>
              <a:buNone/>
            </a:pPr>
            <a:endParaRPr lang="en-US" sz="2000" dirty="0"/>
          </a:p>
          <a:p>
            <a:pPr lvl="2">
              <a:lnSpc>
                <a:spcPct val="150000"/>
              </a:lnSpc>
              <a:buClr>
                <a:srgbClr val="4A8CB4"/>
              </a:buClr>
            </a:pPr>
            <a:endParaRPr lang="en-US" sz="2000" dirty="0"/>
          </a:p>
          <a:p>
            <a:pPr lvl="2">
              <a:lnSpc>
                <a:spcPct val="140000"/>
              </a:lnSpc>
              <a:buClr>
                <a:srgbClr val="4A8CB4"/>
              </a:buCl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lvl="2">
              <a:lnSpc>
                <a:spcPct val="140000"/>
              </a:lnSpc>
              <a:buClr>
                <a:srgbClr val="4A8CB4"/>
              </a:buCl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163" y="6123544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4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10603" y="204717"/>
            <a:ext cx="84616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LA </a:t>
            </a:r>
            <a:r>
              <a:rPr lang="en-US" sz="2800" dirty="0" smtClean="0">
                <a:solidFill>
                  <a:prstClr val="black"/>
                </a:solidFill>
              </a:rPr>
              <a:t>QUINTA/PACIFICA </a:t>
            </a:r>
            <a:r>
              <a:rPr lang="en-US" sz="2800" dirty="0">
                <a:solidFill>
                  <a:prstClr val="black"/>
                </a:solidFill>
              </a:rPr>
              <a:t>HIGH SCHOOL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NEW CONSTRUCTION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09800" y="1289215"/>
            <a:ext cx="8220694" cy="593766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LA QUINTA HS Replacement Buildings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sz="3100" dirty="0">
                <a:solidFill>
                  <a:prstClr val="black"/>
                </a:solidFill>
              </a:rPr>
              <a:t>     </a:t>
            </a:r>
            <a:r>
              <a:rPr lang="en-US" sz="3100" i="1" dirty="0">
                <a:solidFill>
                  <a:prstClr val="black"/>
                </a:solidFill>
                <a:latin typeface="Berlin Sans FB" panose="020E0602020502020306" pitchFamily="34" charset="0"/>
              </a:rPr>
              <a:t>Phase 1 CR Construction – Summer 2016</a:t>
            </a:r>
            <a:r>
              <a:rPr lang="en-US" sz="3100" dirty="0">
                <a:solidFill>
                  <a:prstClr val="black"/>
                </a:solidFill>
              </a:rPr>
              <a:t/>
            </a:r>
            <a:br>
              <a:rPr lang="en-US" sz="3100" dirty="0">
                <a:solidFill>
                  <a:prstClr val="black"/>
                </a:solidFill>
              </a:rPr>
            </a:br>
            <a:r>
              <a:rPr lang="en-US" sz="3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    Move In / Exis. Building Demo – Summer 2017</a:t>
            </a:r>
          </a:p>
          <a:p>
            <a:pPr algn="l">
              <a:lnSpc>
                <a:spcPct val="150000"/>
              </a:lnSpc>
            </a:pPr>
            <a:r>
              <a:rPr lang="en-US" sz="3100" i="1" dirty="0">
                <a:solidFill>
                  <a:prstClr val="black"/>
                </a:solidFill>
              </a:rPr>
              <a:t>     </a:t>
            </a:r>
            <a:r>
              <a:rPr lang="en-US" sz="3100" i="1" dirty="0">
                <a:solidFill>
                  <a:prstClr val="black"/>
                </a:solidFill>
                <a:latin typeface="Berlin Sans FB" panose="020E0602020502020306" pitchFamily="34" charset="0"/>
              </a:rPr>
              <a:t>Phase 2 CR &amp; Cafeteria Const. – Winter 2017</a:t>
            </a:r>
            <a:r>
              <a:rPr lang="en-US" sz="3100" dirty="0">
                <a:solidFill>
                  <a:prstClr val="black"/>
                </a:solidFill>
              </a:rPr>
              <a:t/>
            </a:r>
            <a:br>
              <a:rPr lang="en-US" sz="3100" dirty="0">
                <a:solidFill>
                  <a:prstClr val="black"/>
                </a:solidFill>
              </a:rPr>
            </a:br>
            <a:r>
              <a:rPr lang="en-US" sz="3100" dirty="0">
                <a:solidFill>
                  <a:prstClr val="black"/>
                </a:solidFill>
              </a:rPr>
              <a:t>     </a:t>
            </a:r>
            <a:r>
              <a:rPr lang="en-US" sz="3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Move In / Exis. Building Demo – Winter 2018</a:t>
            </a:r>
            <a:r>
              <a:rPr lang="en-US" sz="3100" dirty="0">
                <a:solidFill>
                  <a:prstClr val="black"/>
                </a:solidFill>
              </a:rPr>
              <a:t/>
            </a:r>
            <a:br>
              <a:rPr lang="en-US" sz="3100" dirty="0">
                <a:solidFill>
                  <a:prstClr val="black"/>
                </a:solidFill>
              </a:rPr>
            </a:br>
            <a:r>
              <a:rPr lang="en-US" sz="3100" dirty="0">
                <a:solidFill>
                  <a:prstClr val="black"/>
                </a:solidFill>
              </a:rPr>
              <a:t>     </a:t>
            </a:r>
            <a:r>
              <a:rPr lang="en-US" sz="3100" i="1" dirty="0">
                <a:solidFill>
                  <a:prstClr val="black"/>
                </a:solidFill>
                <a:latin typeface="Berlin Sans FB" panose="020E0602020502020306" pitchFamily="34" charset="0"/>
              </a:rPr>
              <a:t>Theatre &amp; Library Media – Winter 2018</a:t>
            </a:r>
            <a:r>
              <a:rPr lang="en-US" sz="3100" dirty="0">
                <a:solidFill>
                  <a:prstClr val="black"/>
                </a:solidFill>
              </a:rPr>
              <a:t/>
            </a:r>
            <a:br>
              <a:rPr lang="en-US" sz="3100" dirty="0">
                <a:solidFill>
                  <a:prstClr val="black"/>
                </a:solidFill>
              </a:rPr>
            </a:br>
            <a:r>
              <a:rPr lang="en-US" sz="3100" dirty="0">
                <a:solidFill>
                  <a:prstClr val="black"/>
                </a:solidFill>
              </a:rPr>
              <a:t>     </a:t>
            </a:r>
            <a:r>
              <a:rPr lang="en-US" sz="3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Completion – Fall 2019 </a:t>
            </a:r>
            <a:r>
              <a:rPr lang="en-US" sz="3100" dirty="0">
                <a:solidFill>
                  <a:prstClr val="black"/>
                </a:solidFill>
              </a:rPr>
              <a:t/>
            </a:r>
            <a:br>
              <a:rPr lang="en-US" sz="3100" dirty="0">
                <a:solidFill>
                  <a:prstClr val="black"/>
                </a:solidFill>
              </a:rPr>
            </a:br>
            <a:r>
              <a:rPr lang="en-US" sz="3100" dirty="0">
                <a:solidFill>
                  <a:prstClr val="black"/>
                </a:solidFill>
              </a:rPr>
              <a:t>	</a:t>
            </a:r>
            <a:br>
              <a:rPr lang="en-US" sz="3100" dirty="0">
                <a:solidFill>
                  <a:prstClr val="black"/>
                </a:solidFill>
              </a:rPr>
            </a:br>
            <a:endParaRPr lang="en-US" sz="31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497" y="5940555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2159" y="862747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La Quinta 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5714136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New Buildings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3431" y="1148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Seismic Replacement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13544"/>
            <a:ext cx="5791200" cy="434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63" y="5824684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09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2159" y="862747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La Quinta 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5714136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New seat walls, lighting, and lockers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3431" y="1148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Seismic Replacement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889" y="1135622"/>
            <a:ext cx="6104685" cy="45785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63" y="5714136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59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2159" y="862747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La Quinta 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5714136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Typical classroom interior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3431" y="1148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Seismic Replacement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15081"/>
            <a:ext cx="5791200" cy="434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63" y="5794631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1927" y="862747"/>
            <a:ext cx="1435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Pacifica 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4148" y="5403021"/>
            <a:ext cx="6185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New Building color matched Stucco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@ Replacement Building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3431" y="1148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Seismic Replacement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2" b="20901"/>
          <a:stretch/>
        </p:blipFill>
        <p:spPr>
          <a:xfrm>
            <a:off x="2514600" y="1434922"/>
            <a:ext cx="5481452" cy="36818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63" y="5864686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0" y="762000"/>
            <a:ext cx="6019800" cy="5523174"/>
          </a:xfrm>
        </p:spPr>
        <p:txBody>
          <a:bodyPr>
            <a:normAutofit/>
          </a:bodyPr>
          <a:lstStyle/>
          <a:p>
            <a:pPr marL="914400" lvl="2" indent="0">
              <a:lnSpc>
                <a:spcPct val="140000"/>
              </a:lnSpc>
              <a:buClr>
                <a:srgbClr val="4A8CB4"/>
              </a:buClr>
              <a:buNone/>
            </a:pPr>
            <a:endParaRPr lang="en-US" sz="1800" b="1" dirty="0"/>
          </a:p>
          <a:p>
            <a:pPr lvl="1">
              <a:lnSpc>
                <a:spcPct val="150000"/>
              </a:lnSpc>
              <a:buClr>
                <a:srgbClr val="4A8CB4"/>
              </a:buClr>
            </a:pPr>
            <a:r>
              <a:rPr lang="en-US" sz="2200" b="1" dirty="0"/>
              <a:t>Modernization and HVAC</a:t>
            </a:r>
          </a:p>
          <a:p>
            <a:pPr lvl="2">
              <a:lnSpc>
                <a:spcPct val="150000"/>
              </a:lnSpc>
              <a:buClr>
                <a:srgbClr val="4A8CB4"/>
              </a:buClr>
            </a:pPr>
            <a:r>
              <a:rPr lang="en-US" sz="2100" dirty="0"/>
              <a:t>Elementary: Stanley</a:t>
            </a:r>
          </a:p>
          <a:p>
            <a:pPr lvl="2">
              <a:lnSpc>
                <a:spcPct val="150000"/>
              </a:lnSpc>
              <a:buClr>
                <a:srgbClr val="4A8CB4"/>
              </a:buClr>
            </a:pPr>
            <a:r>
              <a:rPr lang="en-US" sz="2100" dirty="0"/>
              <a:t>Intermediate: Fitz, Irvine, Lake &amp; Ralston </a:t>
            </a:r>
          </a:p>
          <a:p>
            <a:pPr lvl="2">
              <a:lnSpc>
                <a:spcPct val="150000"/>
              </a:lnSpc>
              <a:buClr>
                <a:srgbClr val="4A8CB4"/>
              </a:buClr>
            </a:pPr>
            <a:r>
              <a:rPr lang="en-US" sz="2100" dirty="0"/>
              <a:t>High: Bolsa Grande, Garden Grove, </a:t>
            </a:r>
          </a:p>
          <a:p>
            <a:pPr marL="914400" lvl="2" indent="0">
              <a:lnSpc>
                <a:spcPct val="150000"/>
              </a:lnSpc>
              <a:buClr>
                <a:srgbClr val="4A8CB4"/>
              </a:buClr>
              <a:buNone/>
            </a:pPr>
            <a:r>
              <a:rPr lang="en-US" sz="2100" dirty="0"/>
              <a:t>              Los Amigos &amp; Santiago</a:t>
            </a:r>
            <a:endParaRPr lang="en-US" sz="2100" b="1" dirty="0"/>
          </a:p>
          <a:p>
            <a:pPr marL="914400" lvl="2" indent="0">
              <a:lnSpc>
                <a:spcPct val="150000"/>
              </a:lnSpc>
              <a:buClr>
                <a:srgbClr val="4A8CB4"/>
              </a:buClr>
              <a:buNone/>
            </a:pPr>
            <a:endParaRPr lang="en-US" sz="2000" b="1" dirty="0"/>
          </a:p>
          <a:p>
            <a:pPr marL="914400" lvl="2" indent="0">
              <a:lnSpc>
                <a:spcPct val="150000"/>
              </a:lnSpc>
              <a:buClr>
                <a:srgbClr val="4A8CB4"/>
              </a:buClr>
              <a:buNone/>
            </a:pPr>
            <a:endParaRPr lang="en-US" sz="2000" dirty="0"/>
          </a:p>
          <a:p>
            <a:pPr lvl="2">
              <a:lnSpc>
                <a:spcPct val="150000"/>
              </a:lnSpc>
              <a:buClr>
                <a:srgbClr val="4A8CB4"/>
              </a:buClr>
            </a:pPr>
            <a:endParaRPr lang="en-US" sz="2000" dirty="0"/>
          </a:p>
          <a:p>
            <a:pPr lvl="2">
              <a:lnSpc>
                <a:spcPct val="140000"/>
              </a:lnSpc>
              <a:buClr>
                <a:srgbClr val="4A8CB4"/>
              </a:buCl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lvl="2">
              <a:lnSpc>
                <a:spcPct val="140000"/>
              </a:lnSpc>
              <a:buClr>
                <a:srgbClr val="4A8CB4"/>
              </a:buCl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>Modernization &amp; HVAC</a:t>
            </a:r>
          </a:p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600132"/>
            <a:ext cx="1219200" cy="1257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915842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34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1927" y="862747"/>
            <a:ext cx="1435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Pacifica 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4148" y="5403020"/>
            <a:ext cx="618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Typical Classroom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3431" y="1148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Seismic Replacement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63"/>
          <a:stretch/>
        </p:blipFill>
        <p:spPr>
          <a:xfrm>
            <a:off x="3276601" y="1399670"/>
            <a:ext cx="3776341" cy="39343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2763" y="5841372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5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1927" y="862747"/>
            <a:ext cx="1435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Pacifica 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3083" y="6019800"/>
            <a:ext cx="618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New Science Classroom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3431" y="1148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Seismic Replacement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14216"/>
            <a:ext cx="3539026" cy="47187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63" y="6019800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6550" y="1134071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Garden Grove 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Out with the old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Monsoor Stadium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27048"/>
            <a:ext cx="5715000" cy="4286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63" y="6048040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6550" y="1134071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Garden Grove 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Grading Begins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Monsoor Stadium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71" y="1528972"/>
            <a:ext cx="5715000" cy="4286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63" y="6060397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9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6550" y="1134071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Garden Grove 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Over excavation for Bleacher pads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Monsoor Stadium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03403"/>
            <a:ext cx="5815914" cy="43619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63" y="6076139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0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6550" y="1134071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Garden Grove 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Cement soil treatment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Monsoor Stadium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41" y="1647419"/>
            <a:ext cx="5334000" cy="4000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63" y="6048039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8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6550" y="1134071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Garden Grove 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Finish grading and utilities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Monsoor Stadium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28973"/>
            <a:ext cx="5787572" cy="43406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63" y="6109824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58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6550" y="1134071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Garden Grove HS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/>
            </a:r>
            <a:br>
              <a:rPr lang="en-US" dirty="0"/>
            </a:b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Monsoor Stadium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97" y="152400"/>
            <a:ext cx="9622622" cy="645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86713" y="6098830"/>
            <a:ext cx="29038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May 9, 2017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6678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447801"/>
            <a:ext cx="6248400" cy="4871021"/>
          </a:xfrm>
        </p:spPr>
        <p:txBody>
          <a:bodyPr>
            <a:noAutofit/>
          </a:bodyPr>
          <a:lstStyle/>
          <a:p>
            <a:pPr marL="914400" lvl="2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16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2400" b="1" dirty="0"/>
              <a:t>HVAC projects  beginning 2017</a:t>
            </a:r>
            <a:endParaRPr lang="en-US" sz="2000" b="1" dirty="0"/>
          </a:p>
          <a:p>
            <a:pPr lvl="1">
              <a:lnSpc>
                <a:spcPct val="200000"/>
              </a:lnSpc>
            </a:pPr>
            <a:r>
              <a:rPr lang="en-US" sz="1800" dirty="0"/>
              <a:t>Hazard ES </a:t>
            </a:r>
            <a:endParaRPr lang="en-US" sz="2000" dirty="0"/>
          </a:p>
          <a:p>
            <a:pPr lvl="1">
              <a:lnSpc>
                <a:spcPct val="200000"/>
              </a:lnSpc>
            </a:pPr>
            <a:r>
              <a:rPr lang="en-US" sz="1800" dirty="0"/>
              <a:t>Heritage ES </a:t>
            </a:r>
          </a:p>
          <a:p>
            <a:pPr lvl="1">
              <a:lnSpc>
                <a:spcPct val="200000"/>
              </a:lnSpc>
            </a:pPr>
            <a:r>
              <a:rPr lang="en-US" sz="1800" dirty="0"/>
              <a:t>Rosita ES </a:t>
            </a:r>
          </a:p>
          <a:p>
            <a:pPr lvl="1">
              <a:lnSpc>
                <a:spcPct val="200000"/>
              </a:lnSpc>
            </a:pPr>
            <a:r>
              <a:rPr lang="en-US" sz="1800" dirty="0"/>
              <a:t>Wakeham ES</a:t>
            </a:r>
          </a:p>
          <a:p>
            <a:pPr lvl="1">
              <a:lnSpc>
                <a:spcPct val="200000"/>
              </a:lnSpc>
            </a:pPr>
            <a:r>
              <a:rPr lang="en-US" sz="1800" dirty="0">
                <a:solidFill>
                  <a:prstClr val="black"/>
                </a:solidFill>
              </a:rPr>
              <a:t>Zeyen ES</a:t>
            </a:r>
            <a:endParaRPr lang="en-US" dirty="0">
              <a:solidFill>
                <a:prstClr val="black"/>
              </a:solidFill>
            </a:endParaRPr>
          </a:p>
          <a:p>
            <a:pPr marL="0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2800" b="1" dirty="0">
              <a:solidFill>
                <a:prstClr val="black"/>
              </a:solidFill>
            </a:endParaRPr>
          </a:p>
          <a:p>
            <a:pPr lvl="2">
              <a:spcBef>
                <a:spcPts val="0"/>
              </a:spcBef>
              <a:buClr>
                <a:srgbClr val="4A8CB4"/>
              </a:buClr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53082" y="3048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>Upcoming  Projects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1163" y="5949490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0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6575" y="1134071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Hazard 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Portable Demolition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41" y="1562836"/>
            <a:ext cx="5638800" cy="4229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63" y="6010115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99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8557" y="1134071"/>
            <a:ext cx="130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Stanley 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New </a:t>
            </a:r>
            <a:r>
              <a:rPr lang="en-US" dirty="0">
                <a:solidFill>
                  <a:prstClr val="black"/>
                </a:solidFill>
              </a:rPr>
              <a:t>accessible</a:t>
            </a:r>
            <a:r>
              <a:rPr lang="en-US" sz="1600" dirty="0">
                <a:solidFill>
                  <a:prstClr val="black"/>
                </a:solidFill>
              </a:rPr>
              <a:t> concrete entry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Modernization &amp; HVAC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146" y="5600132"/>
            <a:ext cx="1219200" cy="1257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07" y="1011646"/>
            <a:ext cx="6349337" cy="47620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4568" y="5905776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61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2418" y="1134071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Heritage 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New office casework completed early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12" y="778132"/>
            <a:ext cx="7552267" cy="4248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136" y="3195518"/>
            <a:ext cx="4176181" cy="2839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16674" y="6117750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9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73901" y="1134071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Rosita 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Concrete work over spring break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" r="8189" b="9879"/>
          <a:stretch/>
        </p:blipFill>
        <p:spPr>
          <a:xfrm>
            <a:off x="2354465" y="1676401"/>
            <a:ext cx="5891515" cy="39829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63" y="6047186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5434" y="1134071"/>
            <a:ext cx="164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Wakeham 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4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-Storage containers for classroom contents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-Pads for AC condensers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r="23232"/>
          <a:stretch/>
        </p:blipFill>
        <p:spPr>
          <a:xfrm rot="5400000">
            <a:off x="4668600" y="1713534"/>
            <a:ext cx="4051346" cy="4701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6" b="23232"/>
          <a:stretch/>
        </p:blipFill>
        <p:spPr>
          <a:xfrm>
            <a:off x="1843824" y="1600200"/>
            <a:ext cx="32004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01163" y="6076140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6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6687" y="1134071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Zeyen 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 eave lighting replaced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9" b="13973"/>
          <a:stretch/>
        </p:blipFill>
        <p:spPr>
          <a:xfrm>
            <a:off x="2425104" y="1593553"/>
            <a:ext cx="5804497" cy="41713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63" y="6050571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10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447801"/>
            <a:ext cx="6248400" cy="4871021"/>
          </a:xfrm>
        </p:spPr>
        <p:txBody>
          <a:bodyPr>
            <a:noAutofit/>
          </a:bodyPr>
          <a:lstStyle/>
          <a:p>
            <a:pPr marL="914400" lvl="2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914400" lvl="2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16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/>
              <a:t>HVAC projects 2018 and beyond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Bolsa Building R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Bolsa Stadium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/>
              <a:t>Seismic </a:t>
            </a:r>
            <a:r>
              <a:rPr lang="en-US" sz="2400" b="1" dirty="0"/>
              <a:t>Gym Locker Buildings</a:t>
            </a:r>
            <a:endParaRPr lang="en-US" sz="2000" b="1" dirty="0"/>
          </a:p>
          <a:p>
            <a:pPr marL="0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2800" b="1" dirty="0">
              <a:solidFill>
                <a:prstClr val="black"/>
              </a:solidFill>
            </a:endParaRPr>
          </a:p>
          <a:p>
            <a:pPr lvl="2">
              <a:spcBef>
                <a:spcPts val="0"/>
              </a:spcBef>
              <a:buClr>
                <a:srgbClr val="4A8CB4"/>
              </a:buClr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53082" y="3048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> Other projects in planning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1163" y="6025691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01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10603" y="204716"/>
            <a:ext cx="846161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r>
              <a:rPr lang="en-US" sz="6600" b="1" dirty="0">
                <a:solidFill>
                  <a:prstClr val="black"/>
                </a:solidFill>
              </a:rPr>
              <a:t>QUESTIONS</a:t>
            </a: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22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853082" y="3048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>Facilities Update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3082" y="2362200"/>
            <a:ext cx="63362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prstClr val="black"/>
              </a:solidFill>
            </a:endParaRPr>
          </a:p>
          <a:p>
            <a:pPr algn="ctr"/>
            <a:endParaRPr lang="en-US" sz="2000" dirty="0">
              <a:solidFill>
                <a:prstClr val="black"/>
              </a:solidFill>
            </a:endParaRPr>
          </a:p>
          <a:p>
            <a:pPr lvl="1" algn="ctr"/>
            <a:endParaRPr lang="en-US" sz="2000" dirty="0">
              <a:solidFill>
                <a:prstClr val="black"/>
              </a:solidFill>
            </a:endParaRPr>
          </a:p>
          <a:p>
            <a:pPr algn="ctr"/>
            <a:r>
              <a:rPr lang="en-US" sz="3600" b="1" dirty="0">
                <a:solidFill>
                  <a:prstClr val="black"/>
                </a:solidFill>
              </a:rPr>
              <a:t>Thank You!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146" y="5600132"/>
            <a:ext cx="1219200" cy="125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5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672" y="1134071"/>
            <a:ext cx="75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Fitz 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608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Window infill and new upper windows 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Modernization &amp; HVAC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146" y="5600132"/>
            <a:ext cx="1219200" cy="1257869"/>
          </a:xfrm>
          <a:prstGeom prst="rect">
            <a:avLst/>
          </a:prstGeom>
        </p:spPr>
      </p:pic>
      <p:pic>
        <p:nvPicPr>
          <p:cNvPr id="1027" name="362AD7C2-CC06-472E-B5AD-C8E4118C27F1" descr="362AD7C2-CC06-472E-B5AD-C8E4118C27F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404" y="1686662"/>
            <a:ext cx="50958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1163" y="5859734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4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6035" y="1134071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Irvine 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5943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New </a:t>
            </a:r>
            <a:r>
              <a:rPr lang="en-US" dirty="0" smtClean="0">
                <a:solidFill>
                  <a:prstClr val="black"/>
                </a:solidFill>
              </a:rPr>
              <a:t>Science rooms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Modernization &amp;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146" y="5600132"/>
            <a:ext cx="1219200" cy="1257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3" y="1775438"/>
            <a:ext cx="9630032" cy="29249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1163" y="5943600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49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4887" y="1134071"/>
            <a:ext cx="94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Lake 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New office entry 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Modernization &amp;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146" y="5600132"/>
            <a:ext cx="1219200" cy="1257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5315"/>
            <a:ext cx="6096000" cy="457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9065" y="6018764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01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1838" y="1134071"/>
            <a:ext cx="121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Ralston 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7900" y="5943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Trenching for new underground utilities 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Modernization &amp;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146" y="5600132"/>
            <a:ext cx="1219200" cy="1257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0834" y="2037577"/>
            <a:ext cx="4495800" cy="33718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1322" y="5943600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87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1838" y="1134071"/>
            <a:ext cx="121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Ralston 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7900" y="5943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New windows, and Canopy repair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Modernization &amp;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146" y="5600132"/>
            <a:ext cx="1219200" cy="1257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68" y="1608951"/>
            <a:ext cx="5779532" cy="4334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282" y="990601"/>
            <a:ext cx="3765497" cy="2824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01163" y="5943600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72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8266" y="1134071"/>
            <a:ext cx="2040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Bolsa Grande 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conduit installation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Modernization &amp;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146" y="5600132"/>
            <a:ext cx="1219200" cy="1257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1503403"/>
            <a:ext cx="3311117" cy="44148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63" y="6076139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0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Custom 17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EFC68A"/>
      </a:accent1>
      <a:accent2>
        <a:srgbClr val="6599CC"/>
      </a:accent2>
      <a:accent3>
        <a:srgbClr val="19334C"/>
      </a:accent3>
      <a:accent4>
        <a:srgbClr val="7A8C8E"/>
      </a:accent4>
      <a:accent5>
        <a:srgbClr val="84ACB6"/>
      </a:accent5>
      <a:accent6>
        <a:srgbClr val="774D0F"/>
      </a:accent6>
      <a:hlink>
        <a:srgbClr val="6B9F25"/>
      </a:hlink>
      <a:folHlink>
        <a:srgbClr val="9F6715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cet">
  <a:themeElements>
    <a:clrScheme name="Custom 17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EFC68A"/>
      </a:accent1>
      <a:accent2>
        <a:srgbClr val="6599CC"/>
      </a:accent2>
      <a:accent3>
        <a:srgbClr val="19334C"/>
      </a:accent3>
      <a:accent4>
        <a:srgbClr val="7A8C8E"/>
      </a:accent4>
      <a:accent5>
        <a:srgbClr val="84ACB6"/>
      </a:accent5>
      <a:accent6>
        <a:srgbClr val="774D0F"/>
      </a:accent6>
      <a:hlink>
        <a:srgbClr val="6B9F25"/>
      </a:hlink>
      <a:folHlink>
        <a:srgbClr val="9F6715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2_Facet">
  <a:themeElements>
    <a:clrScheme name="Custom 12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E2F3CC"/>
      </a:accent1>
      <a:accent2>
        <a:srgbClr val="6599CC"/>
      </a:accent2>
      <a:accent3>
        <a:srgbClr val="19334C"/>
      </a:accent3>
      <a:accent4>
        <a:srgbClr val="7A8C8E"/>
      </a:accent4>
      <a:accent5>
        <a:srgbClr val="84ACB6"/>
      </a:accent5>
      <a:accent6>
        <a:srgbClr val="774D0F"/>
      </a:accent6>
      <a:hlink>
        <a:srgbClr val="6B9F25"/>
      </a:hlink>
      <a:folHlink>
        <a:srgbClr val="9F6715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555</Words>
  <Application>Microsoft Office PowerPoint</Application>
  <PresentationFormat>Widescreen</PresentationFormat>
  <Paragraphs>249</Paragraphs>
  <Slides>36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Berlin Sans FB</vt:lpstr>
      <vt:lpstr>Calibri</vt:lpstr>
      <vt:lpstr>Century Gothic</vt:lpstr>
      <vt:lpstr>Wingdings 3</vt:lpstr>
      <vt:lpstr>Facet</vt:lpstr>
      <vt:lpstr>1_Facet</vt:lpstr>
      <vt:lpstr>2_Facet</vt:lpstr>
      <vt:lpstr>Facilities Update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Garden Grove Unified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Facilities Update Measure A</dc:title>
  <dc:creator>Kevin Heerschap</dc:creator>
  <cp:lastModifiedBy>PIO Department</cp:lastModifiedBy>
  <cp:revision>16</cp:revision>
  <cp:lastPrinted>2017-05-09T20:20:48Z</cp:lastPrinted>
  <dcterms:created xsi:type="dcterms:W3CDTF">2017-04-21T14:26:29Z</dcterms:created>
  <dcterms:modified xsi:type="dcterms:W3CDTF">2017-05-11T17:37:59Z</dcterms:modified>
</cp:coreProperties>
</file>